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76"/>
  </p:normalViewPr>
  <p:slideViewPr>
    <p:cSldViewPr>
      <p:cViewPr>
        <p:scale>
          <a:sx n="85" d="100"/>
          <a:sy n="85" d="100"/>
        </p:scale>
        <p:origin x="792" y="-98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5/28/24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emf"/><Relationship Id="rId3" Type="http://schemas.openxmlformats.org/officeDocument/2006/relationships/image" Target="../media/image1.png"/><Relationship Id="rId21" Type="http://schemas.openxmlformats.org/officeDocument/2006/relationships/image" Target="../media/image18.jpe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oleObject" Target="../embeddings/oleObject1.bin"/><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0.png"/><Relationship Id="rId10" Type="http://schemas.openxmlformats.org/officeDocument/2006/relationships/image" Target="../media/image8.jp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54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endParaRPr>
          </a:p>
        </p:txBody>
      </p:sp>
      <p:sp>
        <p:nvSpPr>
          <p:cNvPr id="2" name="TextBox 1"/>
          <p:cNvSpPr txBox="1"/>
          <p:nvPr/>
        </p:nvSpPr>
        <p:spPr>
          <a:xfrm>
            <a:off x="7744723" y="1296757"/>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Electromagnetic Calorimeters</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pic>
        <p:nvPicPr>
          <p:cNvPr id="37" name="Picture 36">
            <a:extLst>
              <a:ext uri="{FF2B5EF4-FFF2-40B4-BE49-F238E27FC236}">
                <a16:creationId xmlns:a16="http://schemas.microsoft.com/office/drawing/2014/main" id="{654E0FDA-637E-294B-89F9-6089E9B3A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1787" y="403639"/>
            <a:ext cx="4396149" cy="3332001"/>
          </a:xfrm>
          <a:prstGeom prst="rect">
            <a:avLst/>
          </a:prstGeom>
        </p:spPr>
      </p:pic>
      <p:grpSp>
        <p:nvGrpSpPr>
          <p:cNvPr id="40" name="Group 39">
            <a:extLst>
              <a:ext uri="{FF2B5EF4-FFF2-40B4-BE49-F238E27FC236}">
                <a16:creationId xmlns:a16="http://schemas.microsoft.com/office/drawing/2014/main" id="{DC022F08-7E89-6344-BF04-A2060CFD3E5C}"/>
              </a:ext>
            </a:extLst>
          </p:cNvPr>
          <p:cNvGrpSpPr/>
          <p:nvPr/>
        </p:nvGrpSpPr>
        <p:grpSpPr>
          <a:xfrm>
            <a:off x="196850" y="4330700"/>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is it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96850" y="16217900"/>
            <a:ext cx="13970450" cy="4191001"/>
            <a:chOff x="273050" y="4880131"/>
            <a:chExt cx="9317958" cy="4191001"/>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Tech Specs</a:t>
              </a:r>
              <a:endParaRPr lang="zh-CN" altLang="en-US" sz="36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44503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217650" y="4330699"/>
            <a:ext cx="15773400" cy="16078201"/>
            <a:chOff x="-489166" y="4880228"/>
            <a:chExt cx="10650965" cy="45192464"/>
          </a:xfrm>
        </p:grpSpPr>
        <p:sp>
          <p:nvSpPr>
            <p:cNvPr id="77" name="Rectangle 76">
              <a:extLst>
                <a:ext uri="{FF2B5EF4-FFF2-40B4-BE49-F238E27FC236}">
                  <a16:creationId xmlns:a16="http://schemas.microsoft.com/office/drawing/2014/main" id="{8523CCBE-903C-5743-AA1C-B9E021498E26}"/>
                </a:ext>
              </a:extLst>
            </p:cNvPr>
            <p:cNvSpPr/>
            <p:nvPr/>
          </p:nvSpPr>
          <p:spPr>
            <a:xfrm>
              <a:off x="-489166" y="6976985"/>
              <a:ext cx="10650965" cy="4309570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sp>
          <p:nvSpPr>
            <p:cNvPr id="76" name="Freeform 3">
              <a:extLst>
                <a:ext uri="{FF2B5EF4-FFF2-40B4-BE49-F238E27FC236}">
                  <a16:creationId xmlns:a16="http://schemas.microsoft.com/office/drawing/2014/main" id="{8A9A152D-EE33-7C40-B60D-E35506F1BA8F}"/>
                </a:ext>
              </a:extLst>
            </p:cNvPr>
            <p:cNvSpPr/>
            <p:nvPr/>
          </p:nvSpPr>
          <p:spPr>
            <a:xfrm>
              <a:off x="-489166" y="4880228"/>
              <a:ext cx="10650965" cy="1770784"/>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PCAL and ECAL In Action</a:t>
              </a:r>
              <a:endParaRPr lang="zh-CN" altLang="en-US" sz="3600" b="1" dirty="0">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19856450" y="38849302"/>
            <a:ext cx="10058400" cy="3720252"/>
            <a:chOff x="-4558099" y="5171110"/>
            <a:chExt cx="14337899" cy="3601999"/>
          </a:xfrm>
        </p:grpSpPr>
        <p:sp>
          <p:nvSpPr>
            <p:cNvPr id="79" name="Freeform 3">
              <a:extLst>
                <a:ext uri="{FF2B5EF4-FFF2-40B4-BE49-F238E27FC236}">
                  <a16:creationId xmlns:a16="http://schemas.microsoft.com/office/drawing/2014/main" id="{62184687-BC39-FF40-96EF-E6D790D71A6C}"/>
                </a:ext>
              </a:extLst>
            </p:cNvPr>
            <p:cNvSpPr/>
            <p:nvPr/>
          </p:nvSpPr>
          <p:spPr>
            <a:xfrm>
              <a:off x="-4558099" y="5171110"/>
              <a:ext cx="14337899" cy="66399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4558099" y="5902406"/>
              <a:ext cx="14337899" cy="287070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Jefferson Lab. Newport News, VA, USA  </a:t>
              </a:r>
            </a:p>
            <a:p>
              <a:pPr marL="457200" indent="-457200" algn="just">
                <a:buFont typeface="Arial" panose="020B0604020202020204" pitchFamily="34" charset="0"/>
                <a:buChar char="•"/>
              </a:pPr>
              <a:r>
                <a:rPr lang="en-US" sz="2600" dirty="0" err="1">
                  <a:solidFill>
                    <a:schemeClr val="tx1"/>
                  </a:solidFill>
                  <a:latin typeface="Avenir" panose="02000503020000020003" pitchFamily="2" charset="0"/>
                </a:rPr>
                <a:t>Fermilab</a:t>
              </a:r>
              <a:r>
                <a:rPr lang="en-US" sz="2600" dirty="0">
                  <a:solidFill>
                    <a:schemeClr val="tx1"/>
                  </a:solidFill>
                  <a:latin typeface="Avenir" panose="02000503020000020003" pitchFamily="2" charset="0"/>
                </a:rPr>
                <a:t>, Batavia, IL, USA</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Yerevan Physics Institute, Yerevan, Armenia. </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Ohio University, Athens, OH, USA</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James Madison University, Harrisonburg, VA, USA</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University of Virginia, Charlottesville, VA, USA</a:t>
              </a:r>
            </a:p>
            <a:p>
              <a:pPr marL="457200" indent="-457200" algn="just">
                <a:buFont typeface="Arial" panose="020B0604020202020204" pitchFamily="34" charset="0"/>
                <a:buChar char="•"/>
              </a:pPr>
              <a:r>
                <a:rPr lang="en-US" sz="2600" dirty="0">
                  <a:solidFill>
                    <a:schemeClr val="tx1"/>
                  </a:solidFill>
                  <a:latin typeface="Avenir" panose="02000503020000020003" pitchFamily="2" charset="0"/>
                </a:rPr>
                <a:t>Norfolk State University, Norfolk, VA, USA</a:t>
              </a: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4387850" y="41135806"/>
            <a:ext cx="5105400"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Wave-shifting fibers were individually glued into their PMT housings (top) and milled and polished with a custom programmable fly-cutting head (left).  Above shows housing ready for PMT installation. </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9821812" y="38087300"/>
            <a:ext cx="1028700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A cantilevered lifting fixture was designed to Install each of the 6 PCAL modules in front of the existing ECAL modules.  Each PCAL weighs about 11 tons, and each ECAL module about 16 tons.</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273050" y="20561300"/>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Building and Installing the PCAL</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11557"/>
            <a:ext cx="4972386" cy="10962695"/>
            <a:chOff x="273050" y="4880131"/>
            <a:chExt cx="9317958" cy="1096269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654050" y="5168900"/>
            <a:ext cx="13258800" cy="1938992"/>
          </a:xfrm>
          <a:prstGeom prst="rect">
            <a:avLst/>
          </a:prstGeom>
          <a:noFill/>
        </p:spPr>
        <p:txBody>
          <a:bodyPr wrap="square" rtlCol="0">
            <a:spAutoFit/>
          </a:bodyPr>
          <a:lstStyle/>
          <a:p>
            <a:pPr algn="just"/>
            <a:r>
              <a:rPr lang="en-US" sz="2400" b="1" dirty="0">
                <a:latin typeface="Avenir" panose="02000503020000020003" pitchFamily="2" charset="0"/>
              </a:rPr>
              <a:t>The Electromagnetic Calorimeters (PCAL and ECAL) are used to:</a:t>
            </a:r>
          </a:p>
          <a:p>
            <a:pPr algn="just"/>
            <a:endParaRPr lang="en-US" sz="2400" dirty="0">
              <a:latin typeface="Avenir" panose="02000503020000020003" pitchFamily="2" charset="0"/>
            </a:endParaRPr>
          </a:p>
          <a:p>
            <a:pPr algn="just"/>
            <a:r>
              <a:rPr lang="en-US" sz="2400" b="1" dirty="0">
                <a:latin typeface="Avenir" panose="02000503020000020003" pitchFamily="2" charset="0"/>
              </a:rPr>
              <a:t>1. Capture high energy electrons and photons </a:t>
            </a:r>
          </a:p>
          <a:p>
            <a:pPr algn="just"/>
            <a:r>
              <a:rPr lang="en-US" sz="2400" b="1" dirty="0">
                <a:latin typeface="Avenir" panose="02000503020000020003" pitchFamily="2" charset="0"/>
              </a:rPr>
              <a:t>2. Measure their energy, time and position.</a:t>
            </a:r>
          </a:p>
          <a:p>
            <a:pPr algn="just"/>
            <a:r>
              <a:rPr lang="en-US" sz="2400" b="1" dirty="0">
                <a:latin typeface="Avenir" panose="02000503020000020003" pitchFamily="2" charset="0"/>
              </a:rPr>
              <a:t>3. Perform ultra-fast discrimination between electrons and </a:t>
            </a:r>
            <a:r>
              <a:rPr lang="en-US" sz="2400" b="1" dirty="0" err="1">
                <a:latin typeface="Avenir" panose="02000503020000020003" pitchFamily="2" charset="0"/>
              </a:rPr>
              <a:t>pions</a:t>
            </a:r>
            <a:r>
              <a:rPr lang="en-US" sz="2400" b="1" dirty="0">
                <a:latin typeface="Avenir" panose="02000503020000020003" pitchFamily="2" charset="0"/>
              </a:rPr>
              <a:t> /protons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21323300"/>
            <a:ext cx="4724400" cy="10556736"/>
          </a:xfrm>
          <a:prstGeom prst="rect">
            <a:avLst/>
          </a:prstGeom>
          <a:noFill/>
        </p:spPr>
        <p:txBody>
          <a:bodyPr wrap="square" rtlCol="0">
            <a:spAutoFit/>
          </a:bodyPr>
          <a:lstStyle/>
          <a:p>
            <a:pPr marL="342900" lvl="0" indent="-342900">
              <a:buFont typeface="Arial" panose="020B0604020202020204" pitchFamily="34" charset="0"/>
              <a:buChar char="•"/>
            </a:pPr>
            <a:r>
              <a:rPr lang="en-US" sz="2000" dirty="0">
                <a:solidFill>
                  <a:prstClr val="black"/>
                </a:solidFill>
                <a:latin typeface="Avenir" panose="02000503020000020003" pitchFamily="2" charset="0"/>
              </a:rPr>
              <a:t>At almost 500 square feet of area coverage, the Hall-B calorimeters are the largest calorimeters ever built.</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“P” in PCAL stands for Pre-Shower, which means the PCAL is used to start the Electromagnetic Shower.  </a:t>
            </a:r>
          </a:p>
          <a:p>
            <a:endParaRPr lang="en-US" sz="2000" dirty="0">
              <a:latin typeface="Avenir" panose="02000503020000020003" pitchFamily="2" charset="0"/>
            </a:endParaRPr>
          </a:p>
          <a:p>
            <a:pPr marL="342900" lvl="0" indent="-342900">
              <a:buFont typeface="Arial" panose="020B0604020202020204" pitchFamily="34" charset="0"/>
              <a:buChar char="•"/>
            </a:pPr>
            <a:r>
              <a:rPr lang="en-US" sz="2000" dirty="0">
                <a:solidFill>
                  <a:prstClr val="black"/>
                </a:solidFill>
                <a:latin typeface="Avenir" panose="02000503020000020003" pitchFamily="2" charset="0"/>
              </a:rPr>
              <a:t>While the PCAL modules are brand new, the ECAL modules have been rocking Hall-B continuously since 1996, with little to no signs of age!</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calorimeters can function as a cosmic-ray telescope, as every pixel (intersection of 3 strips) points to a unique point in the sky.  Muons generated from stars and supernovas are used to calibrate both calorimeters</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PCAL has 1152 channels. </a:t>
            </a:r>
            <a:r>
              <a:rPr lang="en-US" sz="2000">
                <a:latin typeface="Avenir" panose="02000503020000020003" pitchFamily="2" charset="0"/>
              </a:rPr>
              <a:t>The ECAL </a:t>
            </a:r>
            <a:r>
              <a:rPr lang="en-US" sz="2000" dirty="0">
                <a:latin typeface="Avenir" panose="02000503020000020003" pitchFamily="2" charset="0"/>
              </a:rPr>
              <a:t>has 1296. The signals from all these are digitized 250 million times every second.</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total weight of PCAL is 66 tons, or 132,000 lbs.</a:t>
            </a:r>
          </a:p>
          <a:p>
            <a:pPr marL="342900" indent="-342900">
              <a:buFont typeface="Arial" panose="020B0604020202020204" pitchFamily="34" charset="0"/>
              <a:buChar char="•"/>
            </a:pPr>
            <a:r>
              <a:rPr lang="en-US" sz="2000" dirty="0">
                <a:latin typeface="Avenir" panose="02000503020000020003" pitchFamily="2" charset="0"/>
              </a:rPr>
              <a:t>The total weight of ECAL is 96 tons, or 192000 lbs.</a:t>
            </a:r>
          </a:p>
          <a:p>
            <a:endParaRPr lang="en-US" sz="2000" dirty="0">
              <a:latin typeface="Avenir" panose="02000503020000020003" pitchFamily="2" charset="0"/>
            </a:endParaRPr>
          </a:p>
          <a:p>
            <a:pPr marL="342900" indent="-342900">
              <a:buFont typeface="Arial" panose="020B0604020202020204" pitchFamily="34" charset="0"/>
              <a:buChar char="•"/>
            </a:pPr>
            <a:endParaRPr lang="en-US" sz="2000" dirty="0">
              <a:latin typeface="Avenir"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425450" y="14084300"/>
            <a:ext cx="6623424" cy="1800493"/>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Schematic picture of the development of an electromagnetic “shower” in the ECAL.  An electron hits a 2.2 mm lead sheet which causes it to give off a high energy photon.  The photon hits another lead sheet and produces a pair of electrons (+ and -)  that in turn emit more photons.  The process continues like a chain reaction until the electron energy is used up.  </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349250" y="30411698"/>
            <a:ext cx="662940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Each PCAL box contains a stack of alternating layers of 2.1 mm thick lead sheets and 4 cm wide by 1 cm thick scintillator strips. Each box has installed 1190 strips and 28 half-sheets.</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7131050" y="30134699"/>
            <a:ext cx="11277600"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Installing the heavy lead sheets required a movable rig with vacuum suction cups that uniformly lifted the sheet and allowed precise positioning and adjustments.  Thickness of each sheet was measured at 36 points prior to installation to insure uniformity within 0.1 mm.  </a:t>
            </a:r>
            <a:r>
              <a:rPr lang="en-US" dirty="0" err="1">
                <a:latin typeface="Avenir" panose="02000503020000020003" pitchFamily="2" charset="0"/>
              </a:rPr>
              <a:t>Hakob</a:t>
            </a:r>
            <a:r>
              <a:rPr lang="en-US" dirty="0">
                <a:latin typeface="Avenir" panose="02000503020000020003" pitchFamily="2" charset="0"/>
              </a:rPr>
              <a:t> </a:t>
            </a:r>
            <a:r>
              <a:rPr lang="en-US" dirty="0" err="1">
                <a:latin typeface="Avenir" panose="02000503020000020003" pitchFamily="2" charset="0"/>
              </a:rPr>
              <a:t>Voskanyan</a:t>
            </a:r>
            <a:r>
              <a:rPr lang="en-US" dirty="0">
                <a:latin typeface="Avenir" panose="02000503020000020003" pitchFamily="2" charset="0"/>
              </a:rPr>
              <a:t> is shown transporting one of the half-sheets.</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5605330" y="13486999"/>
            <a:ext cx="4267200" cy="6786473"/>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rPr>
              <a:t>Detecting multiple photons</a:t>
            </a:r>
          </a:p>
          <a:p>
            <a:pPr algn="just"/>
            <a:endParaRPr lang="en-US" dirty="0">
              <a:latin typeface="Avenir" panose="02000503020000020003" pitchFamily="2" charset="0"/>
            </a:endParaRPr>
          </a:p>
          <a:p>
            <a:r>
              <a:rPr lang="en-US" dirty="0">
                <a:latin typeface="Avenir" panose="02000503020000020003" pitchFamily="2" charset="0"/>
              </a:rPr>
              <a:t>The photons showers are analyzed by special software that investigates the PCAL and ECAL signals: we can calculate the photons energy and their direction, even when photons are very close together.</a:t>
            </a:r>
          </a:p>
          <a:p>
            <a:pPr algn="just"/>
            <a:endParaRPr lang="en-US" dirty="0">
              <a:latin typeface="Avenir" panose="02000503020000020003" pitchFamily="2" charset="0"/>
            </a:endParaRPr>
          </a:p>
          <a:p>
            <a:pPr algn="just"/>
            <a:r>
              <a:rPr lang="en-US" dirty="0">
                <a:latin typeface="Avenir" panose="02000503020000020003" pitchFamily="2" charset="0"/>
              </a:rPr>
              <a:t>PCAL and ECAL can reconstruct neutral pi-mesons by measuring their nuclear decay into two photons:  </a:t>
            </a: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endParaRPr lang="en-US" dirty="0">
              <a:latin typeface="Avenir" panose="02000503020000020003" pitchFamily="2" charset="0"/>
            </a:endParaRPr>
          </a:p>
          <a:p>
            <a:pPr algn="just"/>
            <a:r>
              <a:rPr lang="en-US">
                <a:latin typeface="Avenir" panose="02000503020000020003" pitchFamily="2" charset="0"/>
              </a:rPr>
              <a:t>The computer </a:t>
            </a:r>
            <a:r>
              <a:rPr lang="en-US" dirty="0">
                <a:latin typeface="Avenir" panose="02000503020000020003" pitchFamily="2" charset="0"/>
              </a:rPr>
              <a:t>simulation at left shows two photons entering PCAL  from the decay of a 10 GeV neutral pion. Can you make out the two showers on the right? Our software can!</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440411" y="10750860"/>
            <a:ext cx="15344712" cy="2600712"/>
          </a:xfrm>
          <a:prstGeom prst="rect">
            <a:avLst/>
          </a:prstGeom>
          <a:noFill/>
          <a:ln>
            <a:solidFill>
              <a:schemeClr val="tx1"/>
            </a:solidFill>
          </a:ln>
        </p:spPr>
        <p:txBody>
          <a:bodyPr wrap="square" tIns="91440" rtlCol="0">
            <a:spAutoFit/>
          </a:bodyPr>
          <a:lstStyle/>
          <a:p>
            <a:r>
              <a:rPr lang="en-US" sz="2000" dirty="0">
                <a:latin typeface="Avenir" panose="02000503020000020003" pitchFamily="2" charset="0"/>
              </a:rPr>
              <a:t>Left: One electron (red track) detected in one CLAS12 Sector.  You can see it produces hits in most detectors: HTCC, all three Drift Chambers, the FTOF and finally it showers in the PCAL and ECAL.</a:t>
            </a:r>
          </a:p>
          <a:p>
            <a:endParaRPr lang="en-US" sz="2000" dirty="0">
              <a:latin typeface="Avenir" panose="02000503020000020003" pitchFamily="2" charset="0"/>
            </a:endParaRPr>
          </a:p>
          <a:p>
            <a:r>
              <a:rPr lang="en-US" sz="2000" dirty="0">
                <a:latin typeface="Avenir" panose="02000503020000020003" pitchFamily="2" charset="0"/>
              </a:rPr>
              <a:t>The track of the electron through the CLAS12 detector can also be seen by the hits recorded in the Drift Chambers (DC) and Forward Time-of-Flight (FTOF) counters.</a:t>
            </a:r>
          </a:p>
          <a:p>
            <a:endParaRPr lang="en-US" sz="2000" dirty="0">
              <a:latin typeface="Avenir" panose="02000503020000020003" pitchFamily="2" charset="0"/>
            </a:endParaRPr>
          </a:p>
          <a:p>
            <a:r>
              <a:rPr lang="en-US" sz="2000" dirty="0">
                <a:latin typeface="Avenir" panose="02000503020000020003" pitchFamily="2" charset="0"/>
              </a:rPr>
              <a:t>Right: the electron signal in PCAL released energy in all 15 layers and was detected by in multiple intersections of 3 strips. We call these ”pixels”.</a:t>
            </a:r>
            <a:endParaRPr lang="en-US" dirty="0">
              <a:latin typeface="Avenir" panose="02000503020000020003" pitchFamily="2" charset="0"/>
            </a:endParaRPr>
          </a:p>
        </p:txBody>
      </p:sp>
      <p:sp>
        <p:nvSpPr>
          <p:cNvPr id="135" name="TextBox 134">
            <a:extLst>
              <a:ext uri="{FF2B5EF4-FFF2-40B4-BE49-F238E27FC236}">
                <a16:creationId xmlns:a16="http://schemas.microsoft.com/office/drawing/2014/main" id="{8DC726B0-FFC2-3844-A52A-C5D7E1576515}"/>
              </a:ext>
            </a:extLst>
          </p:cNvPr>
          <p:cNvSpPr txBox="1"/>
          <p:nvPr/>
        </p:nvSpPr>
        <p:spPr>
          <a:xfrm>
            <a:off x="431290" y="17125603"/>
            <a:ext cx="8294120" cy="3185487"/>
          </a:xfrm>
          <a:prstGeom prst="rect">
            <a:avLst/>
          </a:prstGeom>
          <a:noFill/>
          <a:ln>
            <a:solidFill>
              <a:schemeClr val="accent1">
                <a:shade val="50000"/>
              </a:schemeClr>
            </a:solidFill>
          </a:ln>
        </p:spPr>
        <p:txBody>
          <a:bodyPr wrap="square" tIns="91440" rtlCol="0">
            <a:spAutoFit/>
          </a:bodyPr>
          <a:lstStyle/>
          <a:p>
            <a:pPr marL="342900" indent="-342900" algn="just">
              <a:buFont typeface="Arial" panose="020B0604020202020204" pitchFamily="34" charset="0"/>
              <a:buChar char="•"/>
            </a:pPr>
            <a:r>
              <a:rPr lang="en-US" dirty="0">
                <a:latin typeface="Avenir" panose="02000503020000020003" pitchFamily="2" charset="0"/>
              </a:rPr>
              <a:t>Number of channels: PCAL 1152 ECAL 1296</a:t>
            </a:r>
          </a:p>
          <a:p>
            <a:pPr marL="342900" indent="-342900" algn="just">
              <a:buFont typeface="Arial" panose="020B0604020202020204" pitchFamily="34" charset="0"/>
              <a:buChar char="•"/>
            </a:pPr>
            <a:r>
              <a:rPr lang="en-US" dirty="0">
                <a:latin typeface="Avenir" panose="02000503020000020003" pitchFamily="2" charset="0"/>
              </a:rPr>
              <a:t>Readout methods: </a:t>
            </a:r>
          </a:p>
          <a:p>
            <a:pPr marL="800100" lvl="1" indent="-342900" algn="just">
              <a:buFont typeface="Wingdings" pitchFamily="2" charset="2"/>
              <a:buChar char="§"/>
            </a:pPr>
            <a:r>
              <a:rPr lang="en-US" dirty="0">
                <a:latin typeface="Avenir" panose="02000503020000020003" pitchFamily="2" charset="0"/>
              </a:rPr>
              <a:t>PCAL 28560  WLS fibers</a:t>
            </a:r>
          </a:p>
          <a:p>
            <a:pPr marL="800100" lvl="1" indent="-342900" algn="just">
              <a:buFont typeface="Wingdings" pitchFamily="2" charset="2"/>
              <a:buChar char="§"/>
            </a:pPr>
            <a:r>
              <a:rPr lang="en-US" dirty="0">
                <a:latin typeface="Avenir" panose="02000503020000020003" pitchFamily="2" charset="0"/>
              </a:rPr>
              <a:t>ECAL 28512  Optical fibers</a:t>
            </a:r>
          </a:p>
          <a:p>
            <a:pPr marL="342900" indent="-342900" algn="just">
              <a:buFont typeface="Arial" panose="020B0604020202020204" pitchFamily="34" charset="0"/>
              <a:buChar char="•"/>
            </a:pPr>
            <a:r>
              <a:rPr lang="en-US" dirty="0">
                <a:latin typeface="Avenir" panose="02000503020000020003" pitchFamily="2" charset="0"/>
              </a:rPr>
              <a:t>Number of sandwich lead/scintillators layers: </a:t>
            </a:r>
          </a:p>
          <a:p>
            <a:pPr marL="800100" lvl="1" indent="-342900" algn="just">
              <a:buFont typeface="Wingdings" pitchFamily="2" charset="2"/>
              <a:buChar char="§"/>
            </a:pPr>
            <a:r>
              <a:rPr lang="en-US" dirty="0">
                <a:latin typeface="Avenir" panose="02000503020000020003" pitchFamily="2" charset="0"/>
              </a:rPr>
              <a:t>PCAL: 15 layers</a:t>
            </a:r>
          </a:p>
          <a:p>
            <a:pPr marL="800100" lvl="1" indent="-342900" algn="just">
              <a:buFont typeface="Wingdings" pitchFamily="2" charset="2"/>
              <a:buChar char="§"/>
            </a:pPr>
            <a:r>
              <a:rPr lang="en-US" dirty="0">
                <a:latin typeface="Avenir" panose="02000503020000020003" pitchFamily="2" charset="0"/>
              </a:rPr>
              <a:t>ECAL: 39 layers </a:t>
            </a:r>
          </a:p>
          <a:p>
            <a:pPr marL="342900" indent="-342900" algn="just">
              <a:buFont typeface="Arial" panose="020B0604020202020204" pitchFamily="34" charset="0"/>
              <a:buChar char="•"/>
            </a:pPr>
            <a:r>
              <a:rPr lang="en-US" dirty="0">
                <a:latin typeface="Avenir" panose="02000503020000020003" pitchFamily="2" charset="0"/>
              </a:rPr>
              <a:t>Scintillator material </a:t>
            </a:r>
            <a:r>
              <a:rPr lang="mr-IN" dirty="0">
                <a:latin typeface="Avenir" panose="02000503020000020003" pitchFamily="2" charset="0"/>
              </a:rPr>
              <a:t>–</a:t>
            </a:r>
            <a:r>
              <a:rPr lang="en-US" dirty="0">
                <a:latin typeface="Avenir" panose="02000503020000020003" pitchFamily="2" charset="0"/>
              </a:rPr>
              <a:t> PCAL extruded polystyrene with TiO2 coating ECAL BC-412</a:t>
            </a:r>
          </a:p>
          <a:p>
            <a:pPr marL="342900" indent="-342900" algn="just">
              <a:buFont typeface="Arial" panose="020B0604020202020204" pitchFamily="34" charset="0"/>
              <a:buChar char="•"/>
            </a:pPr>
            <a:r>
              <a:rPr lang="en-US" dirty="0">
                <a:latin typeface="Avenir" panose="02000503020000020003" pitchFamily="2" charset="0"/>
              </a:rPr>
              <a:t>Scintillator areas</a:t>
            </a:r>
            <a:r>
              <a:rPr lang="mr-IN" dirty="0">
                <a:latin typeface="Avenir" panose="02000503020000020003" pitchFamily="2" charset="0"/>
              </a:rPr>
              <a:t>–</a:t>
            </a:r>
            <a:r>
              <a:rPr lang="en-US" dirty="0">
                <a:latin typeface="Avenir" panose="02000503020000020003" pitchFamily="2" charset="0"/>
              </a:rPr>
              <a:t> PCAL 1 cm x 4.5 cm  ECAL 1 cm x 10 cm</a:t>
            </a:r>
          </a:p>
          <a:p>
            <a:pPr marL="342900" indent="-342900" algn="just">
              <a:buFont typeface="Arial" panose="020B0604020202020204" pitchFamily="34" charset="0"/>
              <a:buChar char="•"/>
            </a:pPr>
            <a:r>
              <a:rPr lang="en-US" dirty="0">
                <a:latin typeface="Avenir" panose="02000503020000020003" pitchFamily="2" charset="0"/>
              </a:rPr>
              <a:t>Light yield (photoelectrons/MeV) </a:t>
            </a:r>
            <a:r>
              <a:rPr lang="mr-IN" dirty="0">
                <a:latin typeface="Avenir" panose="02000503020000020003" pitchFamily="2" charset="0"/>
              </a:rPr>
              <a:t>–</a:t>
            </a:r>
            <a:r>
              <a:rPr lang="en-US" dirty="0">
                <a:latin typeface="Avenir" panose="02000503020000020003" pitchFamily="2" charset="0"/>
              </a:rPr>
              <a:t> PCAL 11-12  ECAL 3-4</a:t>
            </a:r>
          </a:p>
        </p:txBody>
      </p:sp>
      <p:sp>
        <p:nvSpPr>
          <p:cNvPr id="65" name="TextBox 64"/>
          <p:cNvSpPr txBox="1"/>
          <p:nvPr/>
        </p:nvSpPr>
        <p:spPr>
          <a:xfrm>
            <a:off x="425450" y="7226300"/>
            <a:ext cx="13563600" cy="3170099"/>
          </a:xfrm>
          <a:prstGeom prst="rect">
            <a:avLst/>
          </a:prstGeom>
          <a:noFill/>
        </p:spPr>
        <p:txBody>
          <a:bodyPr wrap="square" rtlCol="0">
            <a:spAutoFit/>
          </a:bodyPr>
          <a:lstStyle/>
          <a:p>
            <a:r>
              <a:rPr lang="en-US" sz="2000" kern="1200" dirty="0">
                <a:latin typeface="Avenir" panose="02000503020000020003" pitchFamily="2" charset="0"/>
              </a:rPr>
              <a:t>As electrons and photons cross the calorimeter they convert their kinetic energy in photons. In turn, the photons produce more electrons. We call this chain reaction a “shower”. </a:t>
            </a:r>
          </a:p>
          <a:p>
            <a:endParaRPr lang="en-US" sz="2000" dirty="0">
              <a:latin typeface="Avenir" panose="02000503020000020003" pitchFamily="2" charset="0"/>
            </a:endParaRPr>
          </a:p>
          <a:p>
            <a:pPr lvl="0"/>
            <a:r>
              <a:rPr lang="en-US" sz="2000" kern="1200" dirty="0">
                <a:latin typeface="Avenir" panose="02000503020000020003" pitchFamily="2" charset="0"/>
              </a:rPr>
              <a:t>The calorimeters are </a:t>
            </a:r>
            <a:r>
              <a:rPr lang="en-US" sz="2000" dirty="0">
                <a:latin typeface="Avenir" panose="02000503020000020003" pitchFamily="2" charset="0"/>
              </a:rPr>
              <a:t>designed to make the electrons shower until they are captured. </a:t>
            </a:r>
            <a:r>
              <a:rPr lang="en-US" sz="2000" dirty="0">
                <a:solidFill>
                  <a:prstClr val="black"/>
                </a:solidFill>
                <a:latin typeface="Avenir" panose="02000503020000020003" pitchFamily="2" charset="0"/>
              </a:rPr>
              <a:t>The light emitted by the showers is piped with fiber optics to computers electronics.</a:t>
            </a:r>
            <a:endParaRPr lang="en-US" sz="2000" kern="12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Since other particles do not “shower”, physicists use the calorimeters to select which information to write on tape.  This decision making process, called “trigger”, is fundamental to save taxpayers money on </a:t>
            </a:r>
            <a:r>
              <a:rPr lang="en-US" sz="2000" dirty="0" err="1">
                <a:latin typeface="Avenir" panose="02000503020000020003" pitchFamily="2" charset="0"/>
              </a:rPr>
              <a:t>cpu</a:t>
            </a:r>
            <a:r>
              <a:rPr lang="en-US" sz="2000" dirty="0">
                <a:latin typeface="Avenir" panose="02000503020000020003" pitchFamily="2" charset="0"/>
              </a:rPr>
              <a:t>, disk and tape space. We are able to make these discriminations 20,000 times every second.</a:t>
            </a:r>
          </a:p>
          <a:p>
            <a:endParaRPr lang="en-US" sz="2000" kern="1200" dirty="0">
              <a:latin typeface="Avenir" panose="02000503020000020003" pitchFamily="2" charset="0"/>
            </a:endParaRPr>
          </a:p>
        </p:txBody>
      </p:sp>
      <p:pic>
        <p:nvPicPr>
          <p:cNvPr id="5" name="Picture 4" descr="Screen Shot 2018-04-28 at 1.58.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61" y="10308318"/>
            <a:ext cx="6578913" cy="3719738"/>
          </a:xfrm>
          <a:prstGeom prst="rect">
            <a:avLst/>
          </a:prstGeom>
        </p:spPr>
      </p:pic>
      <p:pic>
        <p:nvPicPr>
          <p:cNvPr id="113" name="Picture 112" descr="IMG_0696.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9856450" y="31610299"/>
            <a:ext cx="10252362" cy="6477001"/>
          </a:xfrm>
          <a:prstGeom prst="rect">
            <a:avLst/>
          </a:prstGeom>
        </p:spPr>
      </p:pic>
      <p:pic>
        <p:nvPicPr>
          <p:cNvPr id="12" name="Picture 11" descr="Screen Shot 2018-04-29 at 3.11.09 PM.png"/>
          <p:cNvPicPr>
            <a:picLocks noChangeAspect="1"/>
          </p:cNvPicPr>
          <p:nvPr/>
        </p:nvPicPr>
        <p:blipFill rotWithShape="1">
          <a:blip r:embed="rId6">
            <a:extLst>
              <a:ext uri="{28A0092B-C50C-407E-A947-70E740481C1C}">
                <a14:useLocalDpi xmlns:a14="http://schemas.microsoft.com/office/drawing/2010/main" val="0"/>
              </a:ext>
            </a:extLst>
          </a:blip>
          <a:srcRect r="12670"/>
          <a:stretch/>
        </p:blipFill>
        <p:spPr>
          <a:xfrm>
            <a:off x="7131050" y="21170900"/>
            <a:ext cx="11277600" cy="8963799"/>
          </a:xfrm>
          <a:prstGeom prst="rect">
            <a:avLst/>
          </a:prstGeom>
        </p:spPr>
      </p:pic>
      <p:pic>
        <p:nvPicPr>
          <p:cNvPr id="13" name="Picture 12" descr="IMG_021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250" y="21247100"/>
            <a:ext cx="6659033" cy="9164598"/>
          </a:xfrm>
          <a:prstGeom prst="rect">
            <a:avLst/>
          </a:prstGeom>
        </p:spPr>
      </p:pic>
      <p:pic>
        <p:nvPicPr>
          <p:cNvPr id="14" name="Picture 13" descr="Screen Shot 2018-04-29 at 4.09.34 PM.png"/>
          <p:cNvPicPr>
            <a:picLocks noChangeAspect="1"/>
          </p:cNvPicPr>
          <p:nvPr/>
        </p:nvPicPr>
        <p:blipFill rotWithShape="1">
          <a:blip r:embed="rId8">
            <a:extLst>
              <a:ext uri="{28A0092B-C50C-407E-A947-70E740481C1C}">
                <a14:useLocalDpi xmlns:a14="http://schemas.microsoft.com/office/drawing/2010/main" val="0"/>
              </a:ext>
            </a:extLst>
          </a:blip>
          <a:srcRect t="-3" b="15300"/>
          <a:stretch/>
        </p:blipFill>
        <p:spPr>
          <a:xfrm>
            <a:off x="18561050" y="21170900"/>
            <a:ext cx="6405889" cy="8670392"/>
          </a:xfrm>
          <a:prstGeom prst="rect">
            <a:avLst/>
          </a:prstGeom>
        </p:spPr>
      </p:pic>
      <p:sp>
        <p:nvSpPr>
          <p:cNvPr id="114" name="TextBox 113">
            <a:extLst>
              <a:ext uri="{FF2B5EF4-FFF2-40B4-BE49-F238E27FC236}">
                <a16:creationId xmlns:a16="http://schemas.microsoft.com/office/drawing/2014/main" id="{D98C82C6-6296-C64E-9F78-5B727962DA23}"/>
              </a:ext>
            </a:extLst>
          </p:cNvPr>
          <p:cNvSpPr txBox="1"/>
          <p:nvPr/>
        </p:nvSpPr>
        <p:spPr>
          <a:xfrm>
            <a:off x="18561050" y="29857700"/>
            <a:ext cx="6400800"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Each of the 1190 scintillator strips used 4 wave-shifting fibers to transport the light to PMT housings.  A total of 28560 fibers were individually installed and routed to the electronics. </a:t>
            </a:r>
            <a:r>
              <a:rPr lang="en-US" dirty="0" err="1">
                <a:latin typeface="Avenir" panose="02000503020000020003" pitchFamily="2" charset="0"/>
              </a:rPr>
              <a:t>Yeran</a:t>
            </a:r>
            <a:r>
              <a:rPr lang="en-US" dirty="0">
                <a:latin typeface="Avenir" panose="02000503020000020003" pitchFamily="2" charset="0"/>
              </a:rPr>
              <a:t> </a:t>
            </a:r>
            <a:r>
              <a:rPr lang="en-US" dirty="0" err="1">
                <a:latin typeface="Avenir" panose="02000503020000020003" pitchFamily="2" charset="0"/>
              </a:rPr>
              <a:t>Ghandilyan</a:t>
            </a:r>
            <a:r>
              <a:rPr lang="en-US" dirty="0">
                <a:latin typeface="Avenir" panose="02000503020000020003" pitchFamily="2" charset="0"/>
              </a:rPr>
              <a:t> and Ani Simonyan, shown here, did much of this work.</a:t>
            </a:r>
          </a:p>
        </p:txBody>
      </p:sp>
      <p:pic>
        <p:nvPicPr>
          <p:cNvPr id="6" name="Picture 5" descr="Screen Shot 2018-04-29 at 4.34.4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050" y="31686500"/>
            <a:ext cx="9229880" cy="5181600"/>
          </a:xfrm>
          <a:prstGeom prst="rect">
            <a:avLst/>
          </a:prstGeom>
        </p:spPr>
      </p:pic>
      <p:pic>
        <p:nvPicPr>
          <p:cNvPr id="8" name="Picture 7" descr="IMG_0840.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050" y="36944300"/>
            <a:ext cx="4038600" cy="5625254"/>
          </a:xfrm>
          <a:prstGeom prst="rect">
            <a:avLst/>
          </a:prstGeom>
        </p:spPr>
      </p:pic>
      <p:pic>
        <p:nvPicPr>
          <p:cNvPr id="9" name="Picture 8" descr="IMG_0862.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7850" y="37020500"/>
            <a:ext cx="5081075" cy="4115306"/>
          </a:xfrm>
          <a:prstGeom prst="rect">
            <a:avLst/>
          </a:prstGeom>
        </p:spPr>
      </p:pic>
      <p:pic>
        <p:nvPicPr>
          <p:cNvPr id="10" name="Picture 9" descr="IMG_1085.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1850" y="31686500"/>
            <a:ext cx="9956800" cy="9449306"/>
          </a:xfrm>
          <a:prstGeom prst="rect">
            <a:avLst/>
          </a:prstGeom>
        </p:spPr>
      </p:pic>
      <p:sp>
        <p:nvSpPr>
          <p:cNvPr id="81" name="TextBox 80">
            <a:extLst>
              <a:ext uri="{FF2B5EF4-FFF2-40B4-BE49-F238E27FC236}">
                <a16:creationId xmlns:a16="http://schemas.microsoft.com/office/drawing/2014/main" id="{8B1F8FAE-8D11-AB4A-B966-6014A0C7D1D7}"/>
              </a:ext>
            </a:extLst>
          </p:cNvPr>
          <p:cNvSpPr txBox="1"/>
          <p:nvPr/>
        </p:nvSpPr>
        <p:spPr>
          <a:xfrm>
            <a:off x="9721850" y="41135806"/>
            <a:ext cx="9982200"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After PMT installation each PCAL module was connected to high voltage and signal cables to check proper operation of the electronic readout.  Cosmic rays were used to determine calibration constants used to convert raw voltage signals from the PMTs into energy in MeV deposited in the scintillators.  Corrections for light attenuation in the WLS fiber readout were also determined using this test setup.</a:t>
            </a:r>
          </a:p>
        </p:txBody>
      </p:sp>
      <p:grpSp>
        <p:nvGrpSpPr>
          <p:cNvPr id="31" name="Group 30"/>
          <p:cNvGrpSpPr/>
          <p:nvPr/>
        </p:nvGrpSpPr>
        <p:grpSpPr>
          <a:xfrm>
            <a:off x="14446250" y="5220122"/>
            <a:ext cx="10058400" cy="5549647"/>
            <a:chOff x="19574365" y="5108394"/>
            <a:chExt cx="10299700" cy="5615843"/>
          </a:xfrm>
        </p:grpSpPr>
        <p:pic>
          <p:nvPicPr>
            <p:cNvPr id="30" name="Picture 29" descr="Screen Shot 2018-04-30 at 2.05.37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574365" y="5108394"/>
              <a:ext cx="10299700" cy="5422900"/>
            </a:xfrm>
            <a:prstGeom prst="rect">
              <a:avLst/>
            </a:prstGeom>
          </p:spPr>
        </p:pic>
        <p:sp>
          <p:nvSpPr>
            <p:cNvPr id="17" name="TextBox 16"/>
            <p:cNvSpPr txBox="1"/>
            <p:nvPr/>
          </p:nvSpPr>
          <p:spPr>
            <a:xfrm>
              <a:off x="20174046" y="9266570"/>
              <a:ext cx="901604"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HTCC</a:t>
              </a:r>
            </a:p>
          </p:txBody>
        </p:sp>
        <p:sp>
          <p:nvSpPr>
            <p:cNvPr id="82" name="TextBox 81"/>
            <p:cNvSpPr txBox="1"/>
            <p:nvPr/>
          </p:nvSpPr>
          <p:spPr>
            <a:xfrm>
              <a:off x="21188412" y="8187045"/>
              <a:ext cx="78028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DC 1</a:t>
              </a:r>
            </a:p>
          </p:txBody>
        </p:sp>
        <p:sp>
          <p:nvSpPr>
            <p:cNvPr id="106" name="TextBox 105"/>
            <p:cNvSpPr txBox="1"/>
            <p:nvPr/>
          </p:nvSpPr>
          <p:spPr>
            <a:xfrm>
              <a:off x="22436860" y="6845300"/>
              <a:ext cx="848591"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DC 2</a:t>
              </a:r>
            </a:p>
          </p:txBody>
        </p:sp>
        <p:sp>
          <p:nvSpPr>
            <p:cNvPr id="112" name="TextBox 111"/>
            <p:cNvSpPr txBox="1"/>
            <p:nvPr/>
          </p:nvSpPr>
          <p:spPr>
            <a:xfrm>
              <a:off x="23505799" y="5549900"/>
              <a:ext cx="770251"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DC 3</a:t>
              </a:r>
            </a:p>
          </p:txBody>
        </p:sp>
        <p:sp>
          <p:nvSpPr>
            <p:cNvPr id="84" name="TextBox 83"/>
            <p:cNvSpPr txBox="1"/>
            <p:nvPr/>
          </p:nvSpPr>
          <p:spPr>
            <a:xfrm>
              <a:off x="26714450" y="53213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PCAL</a:t>
              </a:r>
            </a:p>
          </p:txBody>
        </p:sp>
        <p:sp>
          <p:nvSpPr>
            <p:cNvPr id="83" name="TextBox 82"/>
            <p:cNvSpPr txBox="1"/>
            <p:nvPr/>
          </p:nvSpPr>
          <p:spPr>
            <a:xfrm>
              <a:off x="28959665" y="70732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ECAL</a:t>
              </a:r>
            </a:p>
          </p:txBody>
        </p:sp>
        <p:sp>
          <p:nvSpPr>
            <p:cNvPr id="100" name="TextBox 99"/>
            <p:cNvSpPr txBox="1"/>
            <p:nvPr/>
          </p:nvSpPr>
          <p:spPr>
            <a:xfrm>
              <a:off x="27019250" y="103505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LTCC</a:t>
              </a:r>
            </a:p>
          </p:txBody>
        </p:sp>
        <p:sp>
          <p:nvSpPr>
            <p:cNvPr id="86" name="TextBox 85"/>
            <p:cNvSpPr txBox="1"/>
            <p:nvPr/>
          </p:nvSpPr>
          <p:spPr>
            <a:xfrm>
              <a:off x="28086050" y="10350500"/>
              <a:ext cx="914400" cy="373737"/>
            </a:xfrm>
            <a:prstGeom prst="rect">
              <a:avLst/>
            </a:prstGeom>
            <a:solidFill>
              <a:schemeClr val="bg2"/>
            </a:solidFill>
            <a:ln>
              <a:noFill/>
            </a:ln>
            <a:effectLst>
              <a:outerShdw blurRad="50800" dist="38100" dir="2700000" algn="tl" rotWithShape="0">
                <a:srgbClr val="000000">
                  <a:alpha val="43000"/>
                </a:srgbClr>
              </a:outerShdw>
            </a:effectLst>
          </p:spPr>
          <p:txBody>
            <a:bodyPr wrap="square" rtlCol="0">
              <a:spAutoFit/>
            </a:bodyPr>
            <a:lstStyle/>
            <a:p>
              <a:pPr algn="just"/>
              <a:r>
                <a:rPr lang="en-US" dirty="0">
                  <a:latin typeface="Avenir" panose="02000503020000020003" pitchFamily="2" charset="0"/>
                </a:rPr>
                <a:t>FTOF</a:t>
              </a:r>
            </a:p>
          </p:txBody>
        </p:sp>
        <p:cxnSp>
          <p:nvCxnSpPr>
            <p:cNvPr id="102" name="Straight Arrow Connector 101"/>
            <p:cNvCxnSpPr>
              <a:stCxn id="100" idx="0"/>
            </p:cNvCxnSpPr>
            <p:nvPr/>
          </p:nvCxnSpPr>
          <p:spPr>
            <a:xfrm flipV="1">
              <a:off x="27476450" y="9893301"/>
              <a:ext cx="381000" cy="457199"/>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28390850" y="9893300"/>
              <a:ext cx="76200" cy="5334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cxnSpLocks/>
              <a:stCxn id="83" idx="1"/>
            </p:cNvCxnSpPr>
            <p:nvPr/>
          </p:nvCxnSpPr>
          <p:spPr>
            <a:xfrm flipH="1">
              <a:off x="28619450" y="7260069"/>
              <a:ext cx="340215" cy="34723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p:cNvCxnSpPr>
            <p:nvPr/>
          </p:nvCxnSpPr>
          <p:spPr>
            <a:xfrm flipH="1">
              <a:off x="27196569" y="5778500"/>
              <a:ext cx="51281" cy="433396"/>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14674850" y="5473700"/>
            <a:ext cx="3048000" cy="1200328"/>
          </a:xfrm>
          <a:prstGeom prst="rect">
            <a:avLst/>
          </a:prstGeom>
          <a:noFill/>
        </p:spPr>
        <p:txBody>
          <a:bodyPr wrap="square" rtlCol="0">
            <a:spAutoFit/>
          </a:bodyPr>
          <a:lstStyle/>
          <a:p>
            <a:pPr algn="just"/>
            <a:r>
              <a:rPr lang="en-US" sz="2400" dirty="0">
                <a:solidFill>
                  <a:srgbClr val="FFFF00"/>
                </a:solidFill>
                <a:latin typeface="Avenir" panose="02000503020000020003" pitchFamily="2" charset="0"/>
              </a:rPr>
              <a:t>Run: 2869  </a:t>
            </a:r>
          </a:p>
          <a:p>
            <a:pPr algn="just"/>
            <a:r>
              <a:rPr lang="en-US" sz="2400" dirty="0">
                <a:solidFill>
                  <a:srgbClr val="FFFF00"/>
                </a:solidFill>
                <a:latin typeface="Avenir" panose="02000503020000020003" pitchFamily="2" charset="0"/>
              </a:rPr>
              <a:t>Event: 1321781</a:t>
            </a:r>
          </a:p>
          <a:p>
            <a:pPr algn="just"/>
            <a:r>
              <a:rPr lang="en-US" sz="2400" dirty="0">
                <a:solidFill>
                  <a:srgbClr val="FFFF00"/>
                </a:solidFill>
                <a:latin typeface="Avenir" panose="02000503020000020003" pitchFamily="2" charset="0"/>
              </a:rPr>
              <a:t>Trigger: e- Sector 1</a:t>
            </a:r>
          </a:p>
        </p:txBody>
      </p:sp>
      <p:grpSp>
        <p:nvGrpSpPr>
          <p:cNvPr id="41" name="Group 40">
            <a:extLst>
              <a:ext uri="{FF2B5EF4-FFF2-40B4-BE49-F238E27FC236}">
                <a16:creationId xmlns:a16="http://schemas.microsoft.com/office/drawing/2014/main" id="{339A5172-3FEF-2345-A324-9D89D4369C04}"/>
              </a:ext>
            </a:extLst>
          </p:cNvPr>
          <p:cNvGrpSpPr/>
          <p:nvPr/>
        </p:nvGrpSpPr>
        <p:grpSpPr>
          <a:xfrm>
            <a:off x="24792059" y="5231131"/>
            <a:ext cx="4993064" cy="5332511"/>
            <a:chOff x="14598650" y="10807700"/>
            <a:chExt cx="4572000" cy="5029200"/>
          </a:xfrm>
        </p:grpSpPr>
        <p:pic>
          <p:nvPicPr>
            <p:cNvPr id="29" name="Picture 28" descr="Screen Shot 2018-04-30 at 2.05.23 PM.png"/>
            <p:cNvPicPr>
              <a:picLocks noChangeAspect="1"/>
            </p:cNvPicPr>
            <p:nvPr/>
          </p:nvPicPr>
          <p:blipFill rotWithShape="1">
            <a:blip r:embed="rId14">
              <a:extLst>
                <a:ext uri="{28A0092B-C50C-407E-A947-70E740481C1C}">
                  <a14:useLocalDpi xmlns:a14="http://schemas.microsoft.com/office/drawing/2010/main" val="0"/>
                </a:ext>
              </a:extLst>
            </a:blip>
            <a:srcRect r="48586"/>
            <a:stretch/>
          </p:blipFill>
          <p:spPr>
            <a:xfrm>
              <a:off x="14598650" y="10807700"/>
              <a:ext cx="4572000" cy="5029200"/>
            </a:xfrm>
            <a:prstGeom prst="rect">
              <a:avLst/>
            </a:prstGeom>
          </p:spPr>
        </p:pic>
        <p:sp>
          <p:nvSpPr>
            <p:cNvPr id="27" name="TextBox 26"/>
            <p:cNvSpPr txBox="1"/>
            <p:nvPr/>
          </p:nvSpPr>
          <p:spPr>
            <a:xfrm>
              <a:off x="18180050" y="15303500"/>
              <a:ext cx="990600" cy="435406"/>
            </a:xfrm>
            <a:prstGeom prst="rect">
              <a:avLst/>
            </a:prstGeom>
            <a:noFill/>
          </p:spPr>
          <p:txBody>
            <a:bodyPr wrap="square" rtlCol="0">
              <a:spAutoFit/>
            </a:bodyPr>
            <a:lstStyle/>
            <a:p>
              <a:pPr algn="just"/>
              <a:r>
                <a:rPr lang="en-US" sz="2400" dirty="0">
                  <a:solidFill>
                    <a:srgbClr val="FFFF00"/>
                  </a:solidFill>
                  <a:latin typeface="Avenir" panose="02000503020000020003" pitchFamily="2" charset="0"/>
                </a:rPr>
                <a:t>PCAL</a:t>
              </a:r>
            </a:p>
          </p:txBody>
        </p:sp>
        <p:sp>
          <p:nvSpPr>
            <p:cNvPr id="33" name="TextBox 32"/>
            <p:cNvSpPr txBox="1"/>
            <p:nvPr/>
          </p:nvSpPr>
          <p:spPr>
            <a:xfrm>
              <a:off x="14674850" y="12255500"/>
              <a:ext cx="533400" cy="551513"/>
            </a:xfrm>
            <a:prstGeom prst="rect">
              <a:avLst/>
            </a:prstGeom>
            <a:noFill/>
          </p:spPr>
          <p:txBody>
            <a:bodyPr wrap="square" rtlCol="0">
              <a:spAutoFit/>
            </a:bodyPr>
            <a:lstStyle/>
            <a:p>
              <a:pPr algn="just"/>
              <a:r>
                <a:rPr lang="en-US" sz="3200" b="1" dirty="0">
                  <a:latin typeface="Avenir" panose="02000503020000020003" pitchFamily="2" charset="0"/>
                </a:rPr>
                <a:t>1</a:t>
              </a:r>
            </a:p>
          </p:txBody>
        </p:sp>
        <p:sp>
          <p:nvSpPr>
            <p:cNvPr id="122" name="TextBox 121"/>
            <p:cNvSpPr txBox="1"/>
            <p:nvPr/>
          </p:nvSpPr>
          <p:spPr>
            <a:xfrm>
              <a:off x="17037050" y="11188700"/>
              <a:ext cx="533400" cy="551513"/>
            </a:xfrm>
            <a:prstGeom prst="rect">
              <a:avLst/>
            </a:prstGeom>
            <a:noFill/>
          </p:spPr>
          <p:txBody>
            <a:bodyPr wrap="square" rtlCol="0">
              <a:spAutoFit/>
            </a:bodyPr>
            <a:lstStyle/>
            <a:p>
              <a:pPr algn="just"/>
              <a:r>
                <a:rPr lang="en-US" sz="3200" b="1" dirty="0">
                  <a:latin typeface="Avenir" panose="02000503020000020003" pitchFamily="2" charset="0"/>
                </a:rPr>
                <a:t>3</a:t>
              </a:r>
            </a:p>
          </p:txBody>
        </p:sp>
        <p:sp>
          <p:nvSpPr>
            <p:cNvPr id="123" name="TextBox 122"/>
            <p:cNvSpPr txBox="1"/>
            <p:nvPr/>
          </p:nvSpPr>
          <p:spPr>
            <a:xfrm>
              <a:off x="18484850" y="13322300"/>
              <a:ext cx="533400" cy="551513"/>
            </a:xfrm>
            <a:prstGeom prst="rect">
              <a:avLst/>
            </a:prstGeom>
            <a:noFill/>
          </p:spPr>
          <p:txBody>
            <a:bodyPr wrap="square" rtlCol="0">
              <a:spAutoFit/>
            </a:bodyPr>
            <a:lstStyle/>
            <a:p>
              <a:pPr algn="just"/>
              <a:r>
                <a:rPr lang="en-US" sz="3200" b="1" dirty="0">
                  <a:latin typeface="Avenir" panose="02000503020000020003" pitchFamily="2" charset="0"/>
                </a:rPr>
                <a:t>4</a:t>
              </a:r>
            </a:p>
          </p:txBody>
        </p:sp>
        <p:sp>
          <p:nvSpPr>
            <p:cNvPr id="124" name="TextBox 123"/>
            <p:cNvSpPr txBox="1"/>
            <p:nvPr/>
          </p:nvSpPr>
          <p:spPr>
            <a:xfrm>
              <a:off x="17418050" y="14541500"/>
              <a:ext cx="533400" cy="551513"/>
            </a:xfrm>
            <a:prstGeom prst="rect">
              <a:avLst/>
            </a:prstGeom>
            <a:noFill/>
          </p:spPr>
          <p:txBody>
            <a:bodyPr wrap="square" rtlCol="0">
              <a:spAutoFit/>
            </a:bodyPr>
            <a:lstStyle/>
            <a:p>
              <a:pPr algn="just"/>
              <a:r>
                <a:rPr lang="en-US" sz="3200" b="1" dirty="0">
                  <a:latin typeface="Avenir" panose="02000503020000020003" pitchFamily="2" charset="0"/>
                </a:rPr>
                <a:t>5</a:t>
              </a:r>
            </a:p>
          </p:txBody>
        </p:sp>
      </p:grpSp>
      <p:pic>
        <p:nvPicPr>
          <p:cNvPr id="15" name="Picture 14"/>
          <p:cNvPicPr>
            <a:picLocks noChangeAspect="1"/>
          </p:cNvPicPr>
          <p:nvPr/>
        </p:nvPicPr>
        <p:blipFill>
          <a:blip r:embed="rId15"/>
          <a:stretch>
            <a:fillRect/>
          </a:stretch>
        </p:blipFill>
        <p:spPr>
          <a:xfrm>
            <a:off x="8840683" y="17056099"/>
            <a:ext cx="5300768" cy="2584103"/>
          </a:xfrm>
          <a:prstGeom prst="rect">
            <a:avLst/>
          </a:prstGeom>
        </p:spPr>
      </p:pic>
      <p:pic>
        <p:nvPicPr>
          <p:cNvPr id="18" name="Picture 17" descr="Screen Shot 2018-05-01 at 10.00.11 AM.png"/>
          <p:cNvPicPr>
            <a:picLocks noChangeAspect="1"/>
          </p:cNvPicPr>
          <p:nvPr/>
        </p:nvPicPr>
        <p:blipFill rotWithShape="1">
          <a:blip r:embed="rId16">
            <a:extLst>
              <a:ext uri="{28A0092B-C50C-407E-A947-70E740481C1C}">
                <a14:useLocalDpi xmlns:a14="http://schemas.microsoft.com/office/drawing/2010/main" val="0"/>
              </a:ext>
            </a:extLst>
          </a:blip>
          <a:srcRect l="34978"/>
          <a:stretch/>
        </p:blipFill>
        <p:spPr>
          <a:xfrm>
            <a:off x="14440411" y="13455088"/>
            <a:ext cx="5416038" cy="6839487"/>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1191408233"/>
              </p:ext>
            </p:extLst>
          </p:nvPr>
        </p:nvGraphicFramePr>
        <p:xfrm>
          <a:off x="26373838" y="17513300"/>
          <a:ext cx="2794000" cy="914400"/>
        </p:xfrm>
        <a:graphic>
          <a:graphicData uri="http://schemas.openxmlformats.org/presentationml/2006/ole">
            <mc:AlternateContent xmlns:mc="http://schemas.openxmlformats.org/markup-compatibility/2006">
              <mc:Choice xmlns:v="urn:schemas-microsoft-com:vml" Requires="v">
                <p:oleObj name="Equation" r:id="rId17" imgW="711200" imgH="241300" progId="Equation.3">
                  <p:embed/>
                </p:oleObj>
              </mc:Choice>
              <mc:Fallback>
                <p:oleObj name="Equation" r:id="rId17" imgW="711200" imgH="241300" progId="Equation.3">
                  <p:embed/>
                  <p:pic>
                    <p:nvPicPr>
                      <p:cNvPr id="0" name=""/>
                      <p:cNvPicPr/>
                      <p:nvPr/>
                    </p:nvPicPr>
                    <p:blipFill>
                      <a:blip r:embed="rId18"/>
                      <a:stretch>
                        <a:fillRect/>
                      </a:stretch>
                    </p:blipFill>
                    <p:spPr>
                      <a:xfrm>
                        <a:off x="26373838" y="17513300"/>
                        <a:ext cx="2794000" cy="914400"/>
                      </a:xfrm>
                      <a:prstGeom prst="rect">
                        <a:avLst/>
                      </a:prstGeom>
                    </p:spPr>
                  </p:pic>
                </p:oleObj>
              </mc:Fallback>
            </mc:AlternateContent>
          </a:graphicData>
        </a:graphic>
      </p:graphicFrame>
      <p:sp>
        <p:nvSpPr>
          <p:cNvPr id="58" name="TextBox 57">
            <a:extLst>
              <a:ext uri="{FF2B5EF4-FFF2-40B4-BE49-F238E27FC236}">
                <a16:creationId xmlns:a16="http://schemas.microsoft.com/office/drawing/2014/main" id="{88653155-0BC8-1548-B53D-97DC9A916546}"/>
              </a:ext>
            </a:extLst>
          </p:cNvPr>
          <p:cNvSpPr txBox="1"/>
          <p:nvPr/>
        </p:nvSpPr>
        <p:spPr>
          <a:xfrm>
            <a:off x="8806801" y="19640203"/>
            <a:ext cx="5334649"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Wave-shifting Fiber Readout for PCAL provides higher light yield from the scintillators</a:t>
            </a:r>
          </a:p>
        </p:txBody>
      </p:sp>
      <p:pic>
        <p:nvPicPr>
          <p:cNvPr id="90" name="Content Placeholder 3" descr="ec-pcal.png">
            <a:extLst>
              <a:ext uri="{FF2B5EF4-FFF2-40B4-BE49-F238E27FC236}">
                <a16:creationId xmlns:a16="http://schemas.microsoft.com/office/drawing/2014/main" id="{D6595B72-D17F-D44E-9940-3F3524AD57E8}"/>
              </a:ext>
            </a:extLst>
          </p:cNvPr>
          <p:cNvPicPr>
            <a:picLocks noChangeAspect="1"/>
          </p:cNvPicPr>
          <p:nvPr/>
        </p:nvPicPr>
        <p:blipFill rotWithShape="1">
          <a:blip r:embed="rId19">
            <a:extLst>
              <a:ext uri="{28A0092B-C50C-407E-A947-70E740481C1C}">
                <a14:useLocalDpi xmlns:a14="http://schemas.microsoft.com/office/drawing/2010/main" val="0"/>
              </a:ext>
            </a:extLst>
          </a:blip>
          <a:srcRect l="29290" t="30764" r="7319" b="16724"/>
          <a:stretch/>
        </p:blipFill>
        <p:spPr>
          <a:xfrm>
            <a:off x="7277474" y="10198101"/>
            <a:ext cx="6635376" cy="4191000"/>
          </a:xfrm>
          <a:prstGeom prst="rect">
            <a:avLst/>
          </a:prstGeom>
        </p:spPr>
      </p:pic>
      <p:sp>
        <p:nvSpPr>
          <p:cNvPr id="97" name="TextBox 96">
            <a:extLst>
              <a:ext uri="{FF2B5EF4-FFF2-40B4-BE49-F238E27FC236}">
                <a16:creationId xmlns:a16="http://schemas.microsoft.com/office/drawing/2014/main" id="{4F829B4C-C853-8E4D-99A9-6740D53583E8}"/>
              </a:ext>
            </a:extLst>
          </p:cNvPr>
          <p:cNvSpPr txBox="1"/>
          <p:nvPr/>
        </p:nvSpPr>
        <p:spPr>
          <a:xfrm>
            <a:off x="7300878" y="14361299"/>
            <a:ext cx="6623424" cy="1523494"/>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Computer simulation of a shower in PCAL and ECAL. The electron converts into photons and other electrons pairs, until all its energy is released in the calorimeters in the form of light.  Each of the red and blue dots represents about 500 photons being transported to computer electronics. </a:t>
            </a:r>
          </a:p>
        </p:txBody>
      </p:sp>
      <p:sp>
        <p:nvSpPr>
          <p:cNvPr id="22" name="Freeform 21">
            <a:extLst>
              <a:ext uri="{FF2B5EF4-FFF2-40B4-BE49-F238E27FC236}">
                <a16:creationId xmlns:a16="http://schemas.microsoft.com/office/drawing/2014/main" id="{93FEF062-988A-B04C-B93E-FD20BC851D17}"/>
              </a:ext>
            </a:extLst>
          </p:cNvPr>
          <p:cNvSpPr/>
          <p:nvPr/>
        </p:nvSpPr>
        <p:spPr>
          <a:xfrm>
            <a:off x="14522450" y="6850123"/>
            <a:ext cx="9676435" cy="3576577"/>
          </a:xfrm>
          <a:custGeom>
            <a:avLst/>
            <a:gdLst>
              <a:gd name="connsiteX0" fmla="*/ 0 w 9676435"/>
              <a:gd name="connsiteY0" fmla="*/ 3576577 h 3576577"/>
              <a:gd name="connsiteX1" fmla="*/ 1713053 w 9676435"/>
              <a:gd name="connsiteY1" fmla="*/ 2812648 h 3576577"/>
              <a:gd name="connsiteX2" fmla="*/ 4039564 w 9676435"/>
              <a:gd name="connsiteY2" fmla="*/ 1828800 h 3576577"/>
              <a:gd name="connsiteX3" fmla="*/ 5625296 w 9676435"/>
              <a:gd name="connsiteY3" fmla="*/ 1250066 h 3576577"/>
              <a:gd name="connsiteX4" fmla="*/ 9676435 w 9676435"/>
              <a:gd name="connsiteY4" fmla="*/ 0 h 3576577"/>
              <a:gd name="connsiteX5" fmla="*/ 9676435 w 9676435"/>
              <a:gd name="connsiteY5" fmla="*/ 0 h 357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6435" h="3576577">
                <a:moveTo>
                  <a:pt x="0" y="3576577"/>
                </a:moveTo>
                <a:lnTo>
                  <a:pt x="1713053" y="2812648"/>
                </a:lnTo>
                <a:lnTo>
                  <a:pt x="4039564" y="1828800"/>
                </a:lnTo>
                <a:cubicBezTo>
                  <a:pt x="4691605" y="1568370"/>
                  <a:pt x="4685818" y="1554866"/>
                  <a:pt x="5625296" y="1250066"/>
                </a:cubicBezTo>
                <a:cubicBezTo>
                  <a:pt x="6564774" y="945266"/>
                  <a:pt x="9676435" y="0"/>
                  <a:pt x="9676435" y="0"/>
                </a:cubicBezTo>
                <a:lnTo>
                  <a:pt x="9676435"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42" name="Rectangle 41">
            <a:extLst>
              <a:ext uri="{FF2B5EF4-FFF2-40B4-BE49-F238E27FC236}">
                <a16:creationId xmlns:a16="http://schemas.microsoft.com/office/drawing/2014/main" id="{7116641C-5307-5947-A3E3-6E3088FBF431}"/>
              </a:ext>
            </a:extLst>
          </p:cNvPr>
          <p:cNvSpPr/>
          <p:nvPr/>
        </p:nvSpPr>
        <p:spPr>
          <a:xfrm>
            <a:off x="21939250" y="6872523"/>
            <a:ext cx="1090102" cy="125479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44" name="Straight Connector 43">
            <a:extLst>
              <a:ext uri="{FF2B5EF4-FFF2-40B4-BE49-F238E27FC236}">
                <a16:creationId xmlns:a16="http://schemas.microsoft.com/office/drawing/2014/main" id="{102B56E0-595E-6647-B61C-791E43C8311D}"/>
              </a:ext>
            </a:extLst>
          </p:cNvPr>
          <p:cNvCxnSpPr>
            <a:cxnSpLocks/>
          </p:cNvCxnSpPr>
          <p:nvPr/>
        </p:nvCxnSpPr>
        <p:spPr>
          <a:xfrm flipH="1">
            <a:off x="23056185" y="6610827"/>
            <a:ext cx="1819092" cy="2616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104C517-D245-8F43-8CB3-B45ED8F6A9E1}"/>
              </a:ext>
            </a:extLst>
          </p:cNvPr>
          <p:cNvCxnSpPr>
            <a:cxnSpLocks/>
          </p:cNvCxnSpPr>
          <p:nvPr/>
        </p:nvCxnSpPr>
        <p:spPr>
          <a:xfrm flipH="1" flipV="1">
            <a:off x="23029353" y="8126470"/>
            <a:ext cx="1845924" cy="118116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7C201D1D-2CB9-754A-A1E7-DF33A0F6E4DB}"/>
              </a:ext>
            </a:extLst>
          </p:cNvPr>
          <p:cNvSpPr/>
          <p:nvPr/>
        </p:nvSpPr>
        <p:spPr>
          <a:xfrm>
            <a:off x="24603836" y="6584817"/>
            <a:ext cx="2483124" cy="2751522"/>
          </a:xfrm>
          <a:prstGeom prst="roundRect">
            <a:avLst/>
          </a:prstGeom>
          <a:solidFill>
            <a:srgbClr val="4F81BD">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59" name="Picture 58">
            <a:extLst>
              <a:ext uri="{FF2B5EF4-FFF2-40B4-BE49-F238E27FC236}">
                <a16:creationId xmlns:a16="http://schemas.microsoft.com/office/drawing/2014/main" id="{9D3C8C40-BA8F-A549-BFA8-D6B30273466F}"/>
              </a:ext>
            </a:extLst>
          </p:cNvPr>
          <p:cNvPicPr>
            <a:picLocks noChangeAspect="1"/>
          </p:cNvPicPr>
          <p:nvPr/>
        </p:nvPicPr>
        <p:blipFill rotWithShape="1">
          <a:blip r:embed="rId20">
            <a:extLst>
              <a:ext uri="{28A0092B-C50C-407E-A947-70E740481C1C}">
                <a14:useLocalDpi xmlns:a14="http://schemas.microsoft.com/office/drawing/2010/main" val="0"/>
              </a:ext>
            </a:extLst>
          </a:blip>
          <a:srcRect l="51304"/>
          <a:stretch/>
        </p:blipFill>
        <p:spPr>
          <a:xfrm>
            <a:off x="19937840" y="13467545"/>
            <a:ext cx="5552218" cy="6821430"/>
          </a:xfrm>
          <a:prstGeom prst="rect">
            <a:avLst/>
          </a:prstGeom>
        </p:spPr>
      </p:pic>
      <p:sp>
        <p:nvSpPr>
          <p:cNvPr id="111" name="Rounded Rectangle 110">
            <a:extLst>
              <a:ext uri="{FF2B5EF4-FFF2-40B4-BE49-F238E27FC236}">
                <a16:creationId xmlns:a16="http://schemas.microsoft.com/office/drawing/2014/main" id="{DD21BC0F-0B1E-EB46-8DD6-942ADA19502C}"/>
              </a:ext>
            </a:extLst>
          </p:cNvPr>
          <p:cNvSpPr/>
          <p:nvPr/>
        </p:nvSpPr>
        <p:spPr>
          <a:xfrm>
            <a:off x="20481651" y="13785481"/>
            <a:ext cx="2483124" cy="2751522"/>
          </a:xfrm>
          <a:prstGeom prst="roundRect">
            <a:avLst/>
          </a:prstGeom>
          <a:solidFill>
            <a:srgbClr val="4F81BD">
              <a:alpha val="2196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127" name="Straight Connector 126">
            <a:extLst>
              <a:ext uri="{FF2B5EF4-FFF2-40B4-BE49-F238E27FC236}">
                <a16:creationId xmlns:a16="http://schemas.microsoft.com/office/drawing/2014/main" id="{C31D7A30-A79F-4449-89C5-CCC3E3418260}"/>
              </a:ext>
            </a:extLst>
          </p:cNvPr>
          <p:cNvCxnSpPr>
            <a:cxnSpLocks/>
          </p:cNvCxnSpPr>
          <p:nvPr/>
        </p:nvCxnSpPr>
        <p:spPr>
          <a:xfrm flipV="1">
            <a:off x="14522450" y="13782887"/>
            <a:ext cx="6384043" cy="804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4868660-7428-544D-8788-52FD4B3C7D19}"/>
              </a:ext>
            </a:extLst>
          </p:cNvPr>
          <p:cNvCxnSpPr>
            <a:cxnSpLocks/>
          </p:cNvCxnSpPr>
          <p:nvPr/>
        </p:nvCxnSpPr>
        <p:spPr>
          <a:xfrm flipV="1">
            <a:off x="19906799" y="16446500"/>
            <a:ext cx="2997651" cy="39175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FE5F93E-CE29-E975-4997-B694353A7EE7}"/>
              </a:ext>
            </a:extLst>
          </p:cNvPr>
          <p:cNvGrpSpPr/>
          <p:nvPr/>
        </p:nvGrpSpPr>
        <p:grpSpPr>
          <a:xfrm>
            <a:off x="171000" y="490103"/>
            <a:ext cx="4343401" cy="3578267"/>
            <a:chOff x="196851" y="57676"/>
            <a:chExt cx="4343401" cy="3578267"/>
          </a:xfrm>
        </p:grpSpPr>
        <p:pic>
          <p:nvPicPr>
            <p:cNvPr id="7" name="Picture 3">
              <a:extLst>
                <a:ext uri="{FF2B5EF4-FFF2-40B4-BE49-F238E27FC236}">
                  <a16:creationId xmlns:a16="http://schemas.microsoft.com/office/drawing/2014/main" id="{A7399C76-CE58-716F-0795-84510519E6B1}"/>
                </a:ext>
              </a:extLst>
            </p:cNvPr>
            <p:cNvPicPr>
              <a:picLocks noChangeAspect="1" noChangeArrowheads="1"/>
            </p:cNvPicPr>
            <p:nvPr/>
          </p:nvPicPr>
          <p:blipFill rotWithShape="1">
            <a:blip r:embed="rId21"/>
            <a:srcRect l="1342" t="2985" r="1115" b="3989"/>
            <a:stretch/>
          </p:blipFill>
          <p:spPr bwMode="auto">
            <a:xfrm>
              <a:off x="196852" y="2349500"/>
              <a:ext cx="4343400" cy="1286443"/>
            </a:xfrm>
            <a:prstGeom prst="rect">
              <a:avLst/>
            </a:prstGeom>
            <a:noFill/>
          </p:spPr>
        </p:pic>
        <p:pic>
          <p:nvPicPr>
            <p:cNvPr id="16" name="Picture 15">
              <a:extLst>
                <a:ext uri="{FF2B5EF4-FFF2-40B4-BE49-F238E27FC236}">
                  <a16:creationId xmlns:a16="http://schemas.microsoft.com/office/drawing/2014/main" id="{BB11FBF3-3B81-2D34-99A1-D1A6A676E77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20" name="Picture 19" descr="A black and red text&#10;&#10;Description automatically generated">
            <a:extLst>
              <a:ext uri="{FF2B5EF4-FFF2-40B4-BE49-F238E27FC236}">
                <a16:creationId xmlns:a16="http://schemas.microsoft.com/office/drawing/2014/main" id="{7B3AF368-4813-7EA7-645C-321714FA8CE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8656</TotalTime>
  <Words>1106</Words>
  <Application>Microsoft Macintosh PowerPoint</Application>
  <PresentationFormat>Custom</PresentationFormat>
  <Paragraphs>91</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Avenir</vt:lpstr>
      <vt:lpstr>Calibri</vt:lpstr>
      <vt:lpstr>Wingdings</vt:lpstr>
      <vt:lpstr>Office Theme</vt:lpstr>
      <vt:lpstr>Equation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359</cp:revision>
  <cp:lastPrinted>2018-04-25T20:58:51Z</cp:lastPrinted>
  <dcterms:created xsi:type="dcterms:W3CDTF">2006-08-16T00:00:00Z</dcterms:created>
  <dcterms:modified xsi:type="dcterms:W3CDTF">2024-05-28T13:58:29Z</dcterms:modified>
</cp:coreProperties>
</file>